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26"/>
  </p:notesMasterIdLst>
  <p:sldIdLst>
    <p:sldId id="256" r:id="rId2"/>
    <p:sldId id="283" r:id="rId3"/>
    <p:sldId id="257" r:id="rId4"/>
    <p:sldId id="258" r:id="rId5"/>
    <p:sldId id="259" r:id="rId6"/>
    <p:sldId id="260" r:id="rId7"/>
    <p:sldId id="262" r:id="rId8"/>
    <p:sldId id="279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61" r:id="rId19"/>
    <p:sldId id="263" r:id="rId20"/>
    <p:sldId id="264" r:id="rId21"/>
    <p:sldId id="265" r:id="rId22"/>
    <p:sldId id="266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33"/>
    <a:srgbClr val="341349"/>
    <a:srgbClr val="990099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58594-D821-4A23-9E78-F6CBF181F219}" type="datetimeFigureOut">
              <a:rPr lang="ru-RU" smtClean="0"/>
              <a:pPr/>
              <a:t>24.10.2022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EAC4B-1443-4777-B66C-7C94599DEF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EAC4B-1443-4777-B66C-7C94599DEF1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967B-3E0C-4024-8639-F02AA221877B}" type="datetimeFigureOut">
              <a:rPr lang="ru-RU" smtClean="0"/>
              <a:pPr/>
              <a:t>24.10.2022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967B-3E0C-4024-8639-F02AA221877B}" type="datetimeFigureOut">
              <a:rPr lang="ru-RU" smtClean="0"/>
              <a:pPr/>
              <a:t>24.10.2022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967B-3E0C-4024-8639-F02AA221877B}" type="datetimeFigureOut">
              <a:rPr lang="ru-RU" smtClean="0"/>
              <a:pPr/>
              <a:t>24.10.2022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967B-3E0C-4024-8639-F02AA221877B}" type="datetimeFigureOut">
              <a:rPr lang="ru-RU" smtClean="0"/>
              <a:pPr/>
              <a:t>24.10.2022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967B-3E0C-4024-8639-F02AA221877B}" type="datetimeFigureOut">
              <a:rPr lang="ru-RU" smtClean="0"/>
              <a:pPr/>
              <a:t>24.10.2022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967B-3E0C-4024-8639-F02AA221877B}" type="datetimeFigureOut">
              <a:rPr lang="ru-RU" smtClean="0"/>
              <a:pPr/>
              <a:t>24.10.2022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967B-3E0C-4024-8639-F02AA221877B}" type="datetimeFigureOut">
              <a:rPr lang="ru-RU" smtClean="0"/>
              <a:pPr/>
              <a:t>24.10.2022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967B-3E0C-4024-8639-F02AA221877B}" type="datetimeFigureOut">
              <a:rPr lang="ru-RU" smtClean="0"/>
              <a:pPr/>
              <a:t>24.10.2022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967B-3E0C-4024-8639-F02AA221877B}" type="datetimeFigureOut">
              <a:rPr lang="ru-RU" smtClean="0"/>
              <a:pPr/>
              <a:t>24.10.2022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967B-3E0C-4024-8639-F02AA221877B}" type="datetimeFigureOut">
              <a:rPr lang="ru-RU" smtClean="0"/>
              <a:pPr/>
              <a:t>24.10.2022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967B-3E0C-4024-8639-F02AA221877B}" type="datetimeFigureOut">
              <a:rPr lang="ru-RU" smtClean="0"/>
              <a:pPr/>
              <a:t>24.10.2022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967B-3E0C-4024-8639-F02AA221877B}" type="datetimeFigureOut">
              <a:rPr lang="ru-RU" smtClean="0"/>
              <a:pPr/>
              <a:t>24.10.2022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sultant.ru/document/cons_doc_LAW_44571/037e0763307d06d4ef602c8e96101a10fe48280e/" TargetMode="External"/><Relationship Id="rId13" Type="http://schemas.openxmlformats.org/officeDocument/2006/relationships/hyperlink" Target="https://www.consultant.ru/document/cons_doc_LAW_44571/d087a2e843ba9183f37530739b697776c3b08437/" TargetMode="External"/><Relationship Id="rId3" Type="http://schemas.openxmlformats.org/officeDocument/2006/relationships/hyperlink" Target="https://www.consultant.ru/document/cons_doc_LAW_44571/4b35fb2d52507eaf3114e6abcdd9757901f513ca/" TargetMode="External"/><Relationship Id="rId7" Type="http://schemas.openxmlformats.org/officeDocument/2006/relationships/hyperlink" Target="https://www.consultant.ru/document/cons_doc_LAW_44571/b4b9946f11d8e4758077c93f210340ab91e26b0c/" TargetMode="External"/><Relationship Id="rId12" Type="http://schemas.openxmlformats.org/officeDocument/2006/relationships/hyperlink" Target="https://www.consultant.ru/document/cons_doc_LAW_44571/28b3d331ddf685942f17c85bb9c1a1c1a06e4f78/" TargetMode="External"/><Relationship Id="rId2" Type="http://schemas.openxmlformats.org/officeDocument/2006/relationships/hyperlink" Target="https://www.consultant.ru/document/cons_doc_LAW_44571/0905ef437cb2936214dddc01e5c7fe0c5d4bd812/" TargetMode="External"/><Relationship Id="rId16" Type="http://schemas.openxmlformats.org/officeDocument/2006/relationships/hyperlink" Target="https://www.consultant.ru/document/cons_doc_LAW_44571/d8c9e2b7f6854cebb5cadce99b625785a7cdae1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sultant.ru/document/cons_doc_LAW_44571/d5922073c2287c999e5a2697d8fed660375eba75/" TargetMode="External"/><Relationship Id="rId11" Type="http://schemas.openxmlformats.org/officeDocument/2006/relationships/hyperlink" Target="https://www.consultant.ru/document/cons_doc_LAW_44571/5f6f7721cc98fe40947a5feaeddc79eae8b40591/" TargetMode="External"/><Relationship Id="rId5" Type="http://schemas.openxmlformats.org/officeDocument/2006/relationships/hyperlink" Target="https://www.consultant.ru/document/cons_doc_LAW_44571/bb08493a741359ecf262608bfd4c3eca8a81e4be/" TargetMode="External"/><Relationship Id="rId15" Type="http://schemas.openxmlformats.org/officeDocument/2006/relationships/hyperlink" Target="https://www.consultant.ru/document/cons_doc_LAW_44571/5562a99c5788d039bef1a1f7e97b880265f4b860/" TargetMode="External"/><Relationship Id="rId10" Type="http://schemas.openxmlformats.org/officeDocument/2006/relationships/hyperlink" Target="https://www.consultant.ru/document/cons_doc_LAW_44571/d5d70ae1165351bf91950bf571109e03d40ad38f/" TargetMode="External"/><Relationship Id="rId4" Type="http://schemas.openxmlformats.org/officeDocument/2006/relationships/hyperlink" Target="https://www.consultant.ru/document/cons_doc_LAW_44571/73a0456b1c9cc2de9b0e406d6b2489a2d21103ad/" TargetMode="External"/><Relationship Id="rId9" Type="http://schemas.openxmlformats.org/officeDocument/2006/relationships/hyperlink" Target="https://www.consultant.ru/document/cons_doc_LAW_44571/8dca12e4c57dcd9672a34eadf15e13b4455e1519/" TargetMode="External"/><Relationship Id="rId14" Type="http://schemas.openxmlformats.org/officeDocument/2006/relationships/hyperlink" Target="https://www.consultant.ru/document/cons_doc_LAW_44571/6aa7ec017299caa49e315d7e44aa2c488c740b19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ksmo.ru/dat/pic/image/2010-slajd2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762728" cy="4697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Aharoni" pitchFamily="2" charset="-79"/>
              </a:rPr>
              <a:t>участие населения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Aharoni" pitchFamily="2" charset="-79"/>
              </a:rPr>
              <a:t> В осуществлении местного самоуправления</a:t>
            </a:r>
            <a:endParaRPr lang="ru-RU" sz="2000" dirty="0">
              <a:latin typeface="Times New Roman" pitchFamily="18" charset="0"/>
              <a:cs typeface="Aharoni" pitchFamily="2" charset="-79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548680"/>
            <a:ext cx="48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Границы территории</a:t>
            </a:r>
            <a:r>
              <a:rPr lang="ru-RU" sz="2800" b="1" dirty="0" smtClean="0">
                <a:solidFill>
                  <a:srgbClr val="C00000"/>
                </a:solidFill>
              </a:rPr>
              <a:t> ТОС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6651" y="3140968"/>
            <a:ext cx="2333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многоквартирный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жилой дом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3284984"/>
            <a:ext cx="2596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группа жилых домов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6093296"/>
            <a:ext cx="2385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жилой микрорайон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5949280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сельский населенный пункт, не являющийся поселением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3933056"/>
            <a:ext cx="1817742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иные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территории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проживания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Граждан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483" name="Picture 3" descr="https://cs7054.vk.me/c7003/v7003277/5225/hmdg44nHZyA.jpg"/>
          <p:cNvPicPr>
            <a:picLocks noChangeAspect="1" noChangeArrowheads="1"/>
          </p:cNvPicPr>
          <p:nvPr/>
        </p:nvPicPr>
        <p:blipFill>
          <a:blip r:embed="rId2" cstate="print"/>
          <a:srcRect l="40157" r="14173"/>
          <a:stretch>
            <a:fillRect/>
          </a:stretch>
        </p:blipFill>
        <p:spPr bwMode="auto">
          <a:xfrm>
            <a:off x="755576" y="1340768"/>
            <a:ext cx="1656184" cy="1517016"/>
          </a:xfrm>
          <a:prstGeom prst="rect">
            <a:avLst/>
          </a:prstGeom>
          <a:noFill/>
        </p:spPr>
      </p:pic>
      <p:pic>
        <p:nvPicPr>
          <p:cNvPr id="20485" name="Picture 5" descr="http://img-fotki.yandex.ru/get/3713/alex-brab.39/0_374bf_5ee7634b_XL.jpg"/>
          <p:cNvPicPr>
            <a:picLocks noChangeAspect="1" noChangeArrowheads="1"/>
          </p:cNvPicPr>
          <p:nvPr/>
        </p:nvPicPr>
        <p:blipFill>
          <a:blip r:embed="rId3" cstate="print"/>
          <a:srcRect l="1772" t="18425" r="8504" b="21732"/>
          <a:stretch>
            <a:fillRect/>
          </a:stretch>
        </p:blipFill>
        <p:spPr bwMode="auto">
          <a:xfrm>
            <a:off x="3131840" y="1268760"/>
            <a:ext cx="2400674" cy="1618717"/>
          </a:xfrm>
          <a:prstGeom prst="rect">
            <a:avLst/>
          </a:prstGeom>
          <a:noFill/>
        </p:spPr>
      </p:pic>
      <p:pic>
        <p:nvPicPr>
          <p:cNvPr id="20489" name="Picture 9" descr="http://consol.ua/static/media/newbuildings/74/4d0b2367725f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268760"/>
            <a:ext cx="2232248" cy="1674186"/>
          </a:xfrm>
          <a:prstGeom prst="rect">
            <a:avLst/>
          </a:prstGeom>
          <a:noFill/>
        </p:spPr>
      </p:pic>
      <p:pic>
        <p:nvPicPr>
          <p:cNvPr id="20491" name="Picture 11" descr="http://www.chproekt.com/photo_new/n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933056"/>
            <a:ext cx="2736304" cy="1973560"/>
          </a:xfrm>
          <a:prstGeom prst="rect">
            <a:avLst/>
          </a:prstGeom>
          <a:noFill/>
        </p:spPr>
      </p:pic>
      <p:pic>
        <p:nvPicPr>
          <p:cNvPr id="20493" name="Picture 13" descr="http://fs00.infourok.ru/images/doc/138/160422/img2.jpg"/>
          <p:cNvPicPr>
            <a:picLocks noChangeAspect="1" noChangeArrowheads="1"/>
          </p:cNvPicPr>
          <p:nvPr/>
        </p:nvPicPr>
        <p:blipFill>
          <a:blip r:embed="rId6" cstate="print"/>
          <a:srcRect l="12992" t="21522" r="6299" b="4724"/>
          <a:stretch>
            <a:fillRect/>
          </a:stretch>
        </p:blipFill>
        <p:spPr bwMode="auto">
          <a:xfrm>
            <a:off x="3752746" y="3933056"/>
            <a:ext cx="2914551" cy="19975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9312" y="2924944"/>
            <a:ext cx="23687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подъезд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многоквартирного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жилого дома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60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600" decel="100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600" decel="100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00" decel="100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600" decel="100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0" decel="100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00" decel="100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altaistika.ru/wp-content/uploads/2014/09/f15088.jpg"/>
          <p:cNvPicPr>
            <a:picLocks noChangeAspect="1" noChangeArrowheads="1"/>
          </p:cNvPicPr>
          <p:nvPr/>
        </p:nvPicPr>
        <p:blipFill>
          <a:blip r:embed="rId2" cstate="print">
            <a:lum bright="62000"/>
          </a:blip>
          <a:srcRect/>
          <a:stretch>
            <a:fillRect/>
          </a:stretch>
        </p:blipFill>
        <p:spPr bwMode="auto">
          <a:xfrm>
            <a:off x="1763688" y="2132856"/>
            <a:ext cx="5436096" cy="4077072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501837" y="518484"/>
            <a:ext cx="5861796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34134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4134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опросы местного значения,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4134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решаемые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34134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4134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ТОС?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4134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39552" y="1916832"/>
            <a:ext cx="80648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Санитарная очистка и благоустройство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территории ТОС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Организация праздничных и спортивных мероприятий, совместного отдыха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Строительство спортивных площадок, зон отдыха,  других сооружений общего пользования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клубов по интересам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детей и взрослых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Пропаганда здорового образа жизни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Обеспечение водоснабжения и др. инициативы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620688"/>
            <a:ext cx="4957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Порядок организации </a:t>
            </a:r>
            <a:r>
              <a:rPr lang="en-US" sz="2800" b="1" dirty="0" smtClean="0">
                <a:solidFill>
                  <a:srgbClr val="C00000"/>
                </a:solidFill>
              </a:rPr>
              <a:t>ТОС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3528" y="1340768"/>
            <a:ext cx="835292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инициативной группы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наиболее активных жителей данной территории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(3 – 7 чел.)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общего собрания граждан, проживающих на данной территории, которое будет правомочным, если на нем будет присутствовать не менее 1/3 жителей, достигших возраста 16 лет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ринятие решения о создании ТОС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збрание органа самоуправления ТОС (совет, комитет), который будет представлять ТОС в органах местного самоуправления и  заниматься организацией его деятельности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Определение  основных направлений деятельности и источников финансовых средств для осуществления этой деятельности.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суждение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принятие устава ТОС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егистрация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става и определение границ территории ТОС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органах местного самоуправления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9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96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296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296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Ирина\Downloads\11240_imag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84984"/>
            <a:ext cx="1656184" cy="1180031"/>
          </a:xfrm>
          <a:prstGeom prst="rect">
            <a:avLst/>
          </a:prstGeom>
          <a:noFill/>
        </p:spPr>
      </p:pic>
      <p:pic>
        <p:nvPicPr>
          <p:cNvPr id="28674" name="Picture 2" descr="C:\Users\Ирина\Downloads\organizatsiya-prazdnichnykh-meropriyatij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484784"/>
            <a:ext cx="1526917" cy="14047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93396" y="620688"/>
            <a:ext cx="65965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</a:t>
            </a:r>
            <a:r>
              <a:rPr lang="en-US" sz="2800" b="1" dirty="0" smtClean="0">
                <a:solidFill>
                  <a:srgbClr val="C00000"/>
                </a:solidFill>
              </a:rPr>
              <a:t>оддержк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en-US" sz="2800" b="1" dirty="0" smtClean="0">
                <a:solidFill>
                  <a:srgbClr val="C00000"/>
                </a:solidFill>
              </a:rPr>
              <a:t> деятельности ТОС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органами местного самоуправления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1754233"/>
            <a:ext cx="82809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Помощь в организации мероприятий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Предоставление техники и других материальных средств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Выделение бюджетных средств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4"/>
              <a:tabLst/>
            </a:pPr>
            <a:r>
              <a:rPr lang="ru-RU" sz="24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Помощь в реализации правотворческой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инициативы ТОС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 descr="C:\Users\Ирина\Downloads\f4447.jpg"/>
          <p:cNvPicPr>
            <a:picLocks noChangeAspect="1" noChangeArrowheads="1"/>
          </p:cNvPicPr>
          <p:nvPr/>
        </p:nvPicPr>
        <p:blipFill>
          <a:blip r:embed="rId4" cstate="print"/>
          <a:srcRect l="6803" r="6803"/>
          <a:stretch>
            <a:fillRect/>
          </a:stretch>
        </p:blipFill>
        <p:spPr bwMode="auto">
          <a:xfrm>
            <a:off x="6228184" y="3789040"/>
            <a:ext cx="1772850" cy="1333844"/>
          </a:xfrm>
          <a:prstGeom prst="rect">
            <a:avLst/>
          </a:prstGeom>
          <a:noFill/>
        </p:spPr>
      </p:pic>
      <p:pic>
        <p:nvPicPr>
          <p:cNvPr id="28677" name="Picture 5" descr="C:\Users\Ирина\Downloads\ak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5301208"/>
            <a:ext cx="1118116" cy="13632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76672"/>
            <a:ext cx="3402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</a:t>
            </a:r>
            <a:r>
              <a:rPr lang="en-US" sz="3600" b="1" dirty="0" smtClean="0">
                <a:solidFill>
                  <a:srgbClr val="C00000"/>
                </a:solidFill>
              </a:rPr>
              <a:t>редства ТОС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1700808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бюджетные средства муниципального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6600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бразования,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средства спонсоров,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- собственные средства граждан,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средства, получаемые от участия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конкурсах 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грантах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region-news.info/www/news/2013/10/31212510.9967714.jpg"/>
          <p:cNvPicPr>
            <a:picLocks noChangeAspect="1" noChangeArrowheads="1"/>
          </p:cNvPicPr>
          <p:nvPr/>
        </p:nvPicPr>
        <p:blipFill>
          <a:blip r:embed="rId2" cstate="print"/>
          <a:srcRect r="12178"/>
          <a:stretch>
            <a:fillRect/>
          </a:stretch>
        </p:blipFill>
        <p:spPr bwMode="auto">
          <a:xfrm>
            <a:off x="6948264" y="1628800"/>
            <a:ext cx="1984084" cy="1491949"/>
          </a:xfrm>
          <a:prstGeom prst="rect">
            <a:avLst/>
          </a:prstGeom>
          <a:noFill/>
        </p:spPr>
      </p:pic>
      <p:pic>
        <p:nvPicPr>
          <p:cNvPr id="3075" name="Picture 3" descr="C:\Users\Ирина\Downloads\3D-Human-25-www.mehrad-co.com(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76872"/>
            <a:ext cx="1728192" cy="1728192"/>
          </a:xfrm>
          <a:prstGeom prst="rect">
            <a:avLst/>
          </a:prstGeom>
          <a:noFill/>
        </p:spPr>
      </p:pic>
      <p:pic>
        <p:nvPicPr>
          <p:cNvPr id="3076" name="Picture 4" descr="C:\Users\Ирина\Downloads\a1c3d3261b9716097309cf8c466a848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501008"/>
            <a:ext cx="2088232" cy="1393802"/>
          </a:xfrm>
          <a:prstGeom prst="rect">
            <a:avLst/>
          </a:prstGeom>
          <a:noFill/>
        </p:spPr>
      </p:pic>
      <p:pic>
        <p:nvPicPr>
          <p:cNvPr id="3077" name="Picture 5" descr="C:\Users\Ирина\Downloads\149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653136"/>
            <a:ext cx="1688976" cy="12667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6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6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17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17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60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06896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90099"/>
                </a:solidFill>
              </a:rPr>
              <a:t>Конкурс мини-грантов  </a:t>
            </a:r>
          </a:p>
          <a:p>
            <a:r>
              <a:rPr lang="ru-RU" sz="2000" b="1" dirty="0" smtClean="0">
                <a:solidFill>
                  <a:srgbClr val="990099"/>
                </a:solidFill>
              </a:rPr>
              <a:t>в рамках Гражданского форума «Забайкальцы – Забайкалью». </a:t>
            </a:r>
          </a:p>
          <a:p>
            <a:r>
              <a:rPr lang="ru-RU" sz="2000" b="1" dirty="0" smtClean="0">
                <a:solidFill>
                  <a:srgbClr val="990099"/>
                </a:solidFill>
              </a:rPr>
              <a:t>Проводится ежегодно в октябре</a:t>
            </a:r>
            <a:endParaRPr lang="ru-RU" sz="2000" b="1" dirty="0">
              <a:solidFill>
                <a:srgbClr val="99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00808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60033"/>
                </a:solidFill>
              </a:rPr>
              <a:t>Краевой конкурс среди субъектов ТОС Забайкальского края   «Решаем сами»</a:t>
            </a:r>
          </a:p>
          <a:p>
            <a:r>
              <a:rPr lang="ru-RU" sz="2000" b="1" dirty="0" smtClean="0">
                <a:solidFill>
                  <a:srgbClr val="660033"/>
                </a:solidFill>
              </a:rPr>
              <a:t>Проводится ежегодно с 2014 г.</a:t>
            </a:r>
            <a:endParaRPr lang="ru-RU" sz="2000" b="1" dirty="0">
              <a:solidFill>
                <a:srgbClr val="6600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509120"/>
            <a:ext cx="7055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C0099"/>
                </a:solidFill>
              </a:rPr>
              <a:t>Районный конкурс среди ТОС МР «</a:t>
            </a:r>
            <a:r>
              <a:rPr lang="ru-RU" sz="2000" b="1" dirty="0" err="1" smtClean="0">
                <a:solidFill>
                  <a:srgbClr val="CC0099"/>
                </a:solidFill>
              </a:rPr>
              <a:t>Балейский</a:t>
            </a:r>
            <a:r>
              <a:rPr lang="ru-RU" sz="2000" b="1" dirty="0" smtClean="0">
                <a:solidFill>
                  <a:srgbClr val="CC0099"/>
                </a:solidFill>
              </a:rPr>
              <a:t> район» </a:t>
            </a:r>
            <a:endParaRPr lang="ru-RU" sz="2000" b="1" dirty="0">
              <a:solidFill>
                <a:srgbClr val="CC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5373216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Международные и общероссийские конкурсы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социально-значимых проектов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692696"/>
            <a:ext cx="39204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Конкурсы ТОС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508104" y="1196752"/>
            <a:ext cx="23762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Староста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сельского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населенного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пункта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84361" y="188640"/>
            <a:ext cx="1959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Статья </a:t>
            </a:r>
            <a:r>
              <a:rPr lang="ru-RU" sz="2800" b="1" dirty="0" smtClean="0">
                <a:solidFill>
                  <a:srgbClr val="002060"/>
                </a:solidFill>
              </a:rPr>
              <a:t>27</a:t>
            </a:r>
            <a:r>
              <a:rPr lang="ru-RU" sz="2400" b="1" dirty="0" smtClean="0">
                <a:solidFill>
                  <a:srgbClr val="002060"/>
                </a:solidFill>
              </a:rPr>
              <a:t>.1.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501008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Се́льский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ста́роста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 доверенное лицо жителей села,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их представитель при взаимодействии с местной властью.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представляет интересы жителей и своевременно передает им необходимую информацию. помогает жителям, органам местного самоуправления организовать участие в различных программах и проектах, в том числе с привлечением бюджетных средств, средств самообложения граждан, а также содействует в их реализации. Также староста вправе выступить инициатором проекта инициативного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приоритетным для жителей вопросам.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1" name="Picture 5" descr="https://img-fotki.yandex.ru/get/15569/107487115.5e/0_afa09_d5f25dd1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536504" cy="2760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s://theslide.ru/img/thumbs/80c18b452ba5af4ccea4db925b72ac96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s://theslide.ru/img/thumbs/80c18b452ba5af4ccea4db925b72ac96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https://theslide.ru/img/thumbs/80c18b452ba5af4ccea4db925b72ac96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print"/>
          <a:srcRect b="10034"/>
          <a:stretch>
            <a:fillRect/>
          </a:stretch>
        </p:blipFill>
        <p:spPr bwMode="auto">
          <a:xfrm>
            <a:off x="395536" y="476672"/>
            <a:ext cx="8280920" cy="587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832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Публичные слушания, общественные обсуждения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2320" y="260648"/>
            <a:ext cx="1654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Статья 28.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874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проводятся для  обсуждения проектов муниципальных правовых актов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 вопросам местного значения с участием жителей муниципального образования по инициативе главы или представительного органа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420888"/>
            <a:ext cx="79928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 публичные слушания должны выноситься: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arenR"/>
            </a:pPr>
            <a:r>
              <a:rPr lang="ru-RU" sz="2000" b="1" dirty="0" smtClean="0">
                <a:solidFill>
                  <a:srgbClr val="002060"/>
                </a:solidFill>
              </a:rPr>
              <a:t>проект  устава муниципального образования, а также проект муниципального правового акта о внесении изменений и дополнений в данный устав; </a:t>
            </a:r>
          </a:p>
          <a:p>
            <a:pPr marL="342900" indent="-342900"/>
            <a:endParaRPr lang="ru-RU" sz="8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</a:rPr>
              <a:t>2) проект местного бюджета и отчет о его исполнении;</a:t>
            </a:r>
          </a:p>
          <a:p>
            <a:pPr marL="342900" indent="-342900"/>
            <a:endParaRPr lang="ru-RU" sz="8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3) проекты планов и программ развития муниципального образования, проекты правил землепользования и застройки, проекты планировки территорий и проекты межевания территорий, проекты правил благоустройства территорий; </a:t>
            </a:r>
          </a:p>
          <a:p>
            <a:endParaRPr lang="ru-RU" sz="8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4) вопросы о преобразовании муниципального образования.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56357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Порядок организации и проведения публичных слушаний должен предусматривать: 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</a:endParaRPr>
          </a:p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заблаговременное оповещение жителей муниципального образования о времени и месте проведения публичных слушаний, </a:t>
            </a:r>
          </a:p>
          <a:p>
            <a:pPr marL="457200" indent="-457200" algn="ctr"/>
            <a:r>
              <a:rPr lang="ru-RU" sz="2400" b="1" dirty="0" smtClean="0">
                <a:solidFill>
                  <a:srgbClr val="002060"/>
                </a:solidFill>
              </a:rPr>
              <a:t>2. заблаговременное ознакомление с проектом муниципального правового акта, </a:t>
            </a:r>
          </a:p>
          <a:p>
            <a:pPr marL="457200" indent="-457200" algn="ctr"/>
            <a:r>
              <a:rPr lang="ru-RU" sz="2400" b="1" dirty="0" smtClean="0">
                <a:solidFill>
                  <a:srgbClr val="002060"/>
                </a:solidFill>
              </a:rPr>
              <a:t>3. другие меры, обеспечивающие участие в публичных слушаниях жителей муниципального образования, </a:t>
            </a:r>
          </a:p>
          <a:p>
            <a:pPr marL="457200" indent="-457200" algn="ctr"/>
            <a:r>
              <a:rPr lang="ru-RU" sz="2400" b="1" dirty="0" smtClean="0">
                <a:solidFill>
                  <a:srgbClr val="002060"/>
                </a:solidFill>
              </a:rPr>
              <a:t>4. опубликование (обнародование) результатов публичных слушаний, включая мотивированное обоснование принятых решений.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400" b="1" cap="all" dirty="0" smtClean="0">
              <a:ln w="90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dirty="0" smtClean="0">
              <a:ln w="90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Глава 5.  Формы непосредственного осуществления населением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местного самоуправления и участия населения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осуществлении местного самоуправления</a:t>
            </a:r>
            <a:endParaRPr lang="ru-RU" sz="1600" b="1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cap="all" dirty="0" smtClean="0">
              <a:ln w="90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dirty="0" smtClean="0">
              <a:ln w="90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703912"/>
          </a:xfrm>
        </p:spPr>
        <p:txBody>
          <a:bodyPr>
            <a:normAutofit fontScale="47500" lnSpcReduction="20000"/>
          </a:bodyPr>
          <a:lstStyle/>
          <a:p>
            <a:endParaRPr lang="ru-RU" dirty="0" smtClean="0">
              <a:hlinkClick r:id="rId2"/>
            </a:endParaRPr>
          </a:p>
          <a:p>
            <a:r>
              <a:rPr lang="ru-RU" sz="3800" u="sng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Статья 22. Местный референдум</a:t>
            </a:r>
            <a:endParaRPr lang="ru-RU" sz="3800" u="sng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u="sng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Статья 23. Муниципальные выборы</a:t>
            </a:r>
            <a:endParaRPr lang="ru-RU" sz="3800" u="sng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u="sng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Статья 24. Голосование по отзыву депутата, члена выборного органа местного самоуправления, выборного должностного лица местного самоуправления, голосование по вопросам изменения границ муниципального образования, преобразования муниципального образования</a:t>
            </a:r>
            <a:endParaRPr lang="ru-RU" sz="3800" u="sng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u="sng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Статья 25. Сход граждан, осуществляющий полномочия представительного органа муниципального образования</a:t>
            </a:r>
            <a:endParaRPr lang="ru-RU" sz="3800" u="sng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u="sng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Статья 25.1. Сход граждан</a:t>
            </a:r>
            <a:endParaRPr lang="ru-RU" sz="3800" u="sng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u="sng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Статья 26. Правотворческая инициатива граждан</a:t>
            </a:r>
            <a:endParaRPr lang="ru-RU" sz="3800" u="sng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u="sng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Статья 26.1. Инициативные проекты</a:t>
            </a:r>
            <a:endParaRPr lang="ru-RU" sz="3800" u="sng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u="sng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Статья 27. Территориальное общественное самоуправление</a:t>
            </a:r>
            <a:endParaRPr lang="ru-RU" sz="3800" u="sng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u="sng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Статья 27.1. Староста сельского населенного пункта</a:t>
            </a:r>
            <a:endParaRPr lang="ru-RU" sz="3800" u="sng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u="sng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Статья 28. Публичные слушания, общественные обсуждения</a:t>
            </a:r>
            <a:endParaRPr lang="ru-RU" sz="3800" u="sng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u="sng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Статья 29. Собрание граждан</a:t>
            </a:r>
            <a:endParaRPr lang="ru-RU" sz="3800" u="sng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u="sng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Статья 30. Конференция граждан (собрание делегатов)</a:t>
            </a:r>
            <a:endParaRPr lang="ru-RU" sz="3800" u="sng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u="sng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Статья 31. Опрос граждан</a:t>
            </a:r>
            <a:endParaRPr lang="ru-RU" sz="3800" u="sng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u="sng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Статья 32. Обращения граждан в органы местного самоуправления</a:t>
            </a:r>
            <a:endParaRPr lang="ru-RU" sz="3800" u="sng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u="sng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Статья 33. Другие формы непосредственного осуществления населением местного самоуправления и участия в его осуществлении</a:t>
            </a:r>
            <a:endParaRPr lang="ru-RU" sz="3800" u="sng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800" b="1" spc="300" dirty="0">
              <a:ln>
                <a:solidFill>
                  <a:srgbClr val="C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5616" y="6334780"/>
            <a:ext cx="7138686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(Федеральный закон от 6.10.2003 г. № 131-ФЗ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 Об общих принципах организации местного самоуправления в Российской Федерации)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476672"/>
            <a:ext cx="3985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Собрание граждан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7164" y="404664"/>
            <a:ext cx="1786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Статья </a:t>
            </a:r>
            <a:r>
              <a:rPr lang="ru-RU" sz="2800" b="1" dirty="0" smtClean="0">
                <a:solidFill>
                  <a:srgbClr val="002060"/>
                </a:solidFill>
              </a:rPr>
              <a:t>29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3691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проводятся по инициативе населения, представительного органа, главы муниципального образования для обсуждения вопросов местного значения, информирования населения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 деятельности органов местного самоуправления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 должностных лиц местного самоуправления, осуществления территориального общественного самоуправления; 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653136"/>
            <a:ext cx="85324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660033"/>
                  </a:solidFill>
                </a:ln>
                <a:solidFill>
                  <a:srgbClr val="341349"/>
                </a:solidFill>
              </a:rPr>
              <a:t>могут принимать обращения к органам местного самоуправления и должностным лицам местного самоуправления, обязательные для рассмотрения с направлением письменного ответа. 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980728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Конференция граждан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(собрание делегатов)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836712"/>
            <a:ext cx="169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Статья 30.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0114" name="Picture 2" descr="https://kartinkin.net/pics/uploads/posts/2022-08/1660093820_38-kartinkin-net-p-fon-dlya-prezentatsii-roditelskogo-sobran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5816" cy="2503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692696"/>
            <a:ext cx="2908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Опрос граждан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63759" y="188640"/>
            <a:ext cx="1619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Статья </a:t>
            </a:r>
            <a:r>
              <a:rPr lang="ru-RU" sz="2800" dirty="0" smtClean="0">
                <a:solidFill>
                  <a:srgbClr val="002060"/>
                </a:solidFill>
              </a:rPr>
              <a:t>31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0506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проводится на всей территории муниципального образования или на части его территории для выявления мнения жителей, обладающих избирательным правом, и его учета при принятии решений органами местного самоуправления и должностными лицами местного самоуправления, а также органами государственной власти.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2532" name="Picture 4" descr="http://www.cgnf.ru/i/units/220313_131034_1.jpg"/>
          <p:cNvPicPr>
            <a:picLocks noChangeAspect="1" noChangeArrowheads="1"/>
          </p:cNvPicPr>
          <p:nvPr/>
        </p:nvPicPr>
        <p:blipFill>
          <a:blip r:embed="rId2" cstate="print"/>
          <a:srcRect l="630" t="847" r="630" b="847"/>
          <a:stretch>
            <a:fillRect/>
          </a:stretch>
        </p:blipFill>
        <p:spPr bwMode="auto">
          <a:xfrm>
            <a:off x="1331640" y="1484784"/>
            <a:ext cx="2634767" cy="1949883"/>
          </a:xfrm>
          <a:prstGeom prst="rect">
            <a:avLst/>
          </a:prstGeom>
          <a:noFill/>
        </p:spPr>
      </p:pic>
      <p:pic>
        <p:nvPicPr>
          <p:cNvPr id="22530" name="Picture 2" descr="http://www.sapir.su/pic/image/p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84784"/>
            <a:ext cx="3960440" cy="20217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3568" y="548680"/>
            <a:ext cx="74168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Обращения граждан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в органы местного самоуправления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96336" y="332656"/>
            <a:ext cx="1524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Статья </a:t>
            </a:r>
            <a:r>
              <a:rPr lang="ru-RU" sz="28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32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429000"/>
            <a:ext cx="756084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1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</a:rPr>
              <a:t>Граждане имеют право на индивидуальные и коллективные обращения в органы местного самоуправления.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</a:rPr>
              <a:t>. Обращения граждан подлежат рассмотрению в порядке и сроки, установленные Федеральным законом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от 2 мая 2006 года N 59-ФЗ "О порядке рассмотрения обращений граждан Российской Федерации".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1507" name="Picture 3" descr="http://i.obozrevatel.ua/17/1733983/625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132856"/>
            <a:ext cx="1714500" cy="1143000"/>
          </a:xfrm>
          <a:prstGeom prst="rect">
            <a:avLst/>
          </a:prstGeom>
          <a:noFill/>
        </p:spPr>
      </p:pic>
      <p:pic>
        <p:nvPicPr>
          <p:cNvPr id="21509" name="Picture 5" descr="http://triplex1370.tripod.com/sitebuildercontent/sitebuilderpictures/envelopp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060848"/>
            <a:ext cx="1956209" cy="1330128"/>
          </a:xfrm>
          <a:prstGeom prst="rect">
            <a:avLst/>
          </a:prstGeom>
          <a:noFill/>
        </p:spPr>
      </p:pic>
      <p:pic>
        <p:nvPicPr>
          <p:cNvPr id="21511" name="Picture 7" descr="http://mypresentation.ru/documents/456e53917fb60f8f1a719df6f72c2a11/img15.jpg"/>
          <p:cNvPicPr>
            <a:picLocks noChangeAspect="1" noChangeArrowheads="1"/>
          </p:cNvPicPr>
          <p:nvPr/>
        </p:nvPicPr>
        <p:blipFill>
          <a:blip r:embed="rId4" cstate="print"/>
          <a:srcRect l="19843" t="25827" r="24094" b="9449"/>
          <a:stretch>
            <a:fillRect/>
          </a:stretch>
        </p:blipFill>
        <p:spPr bwMode="auto">
          <a:xfrm>
            <a:off x="1763688" y="1556792"/>
            <a:ext cx="2008806" cy="17394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Другие формы непосредственного осуществления населением местного самоуправления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 участия в его осуществлении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92281" y="332656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Статья </a:t>
            </a:r>
            <a:r>
              <a:rPr lang="ru-RU" sz="2800" b="1" dirty="0" smtClean="0">
                <a:solidFill>
                  <a:srgbClr val="002060"/>
                </a:solidFill>
              </a:rPr>
              <a:t>33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56490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Граждане вправе участвовать в осуществлении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местного самоуправления в иных формах,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не противоречащих законодательству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149080"/>
            <a:ext cx="828092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134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Государственные органы и их должностные лица, органы местного самоуправления и должностные лица местного самоуправления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обязаны содействовать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134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населению в непосредственном осуществлении населением местного самоуправления и участии населения в осуществлении местного самоуправления.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4134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Ирина\Downloads\1_html_61b14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64904"/>
            <a:ext cx="2824031" cy="30412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764704"/>
            <a:ext cx="46442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ЗА ВНИМАНИЕ!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6381328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Исполнитель: Акулова И.Г., депутат Совета МР «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Балейский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район»</a:t>
            </a:r>
            <a:endParaRPr lang="ru-RU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4720459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Местный референдум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           </a:t>
            </a:r>
            <a:endParaRPr 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 r="56488" b="15068"/>
          <a:stretch>
            <a:fillRect/>
          </a:stretch>
        </p:blipFill>
        <p:spPr bwMode="auto">
          <a:xfrm>
            <a:off x="0" y="0"/>
            <a:ext cx="1259632" cy="195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79512" y="5013176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Принятое на местном референдуме решение подлежит обязательному исполнению на территории муниципального образования и не нуждается в утверждении какими-либо органами государственной власти, их должностными лицами или органами местного самоуправления.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188640"/>
            <a:ext cx="1752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Статья </a:t>
            </a:r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22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340768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о назначении местного референдума принимается 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представительным органом муниципального образования: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инициативе, выдвинутой гражданами Российской Федерации,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имеющими право на участие в местном референдуме;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по инициативе, выдвинутой избирательными объединениями,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иными общественными объединениями;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по инициативе представительного органа муниципального образования</a:t>
            </a: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главы местной администрации, выдвинутой ими совместно.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645024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/>
                </a:solidFill>
              </a:rPr>
              <a:t>В местном референдуме имеют право участвовать на основе всеобщего равного и прямого волеизъявления при тайном голосовании граждане Российской Федерации, место жительства которых расположено в границах муниципального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83671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Проводится на всей территории муниципального образования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2355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sarmakine.com/images/kal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407471" cy="216185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851920" y="764704"/>
            <a:ext cx="491538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Муниципальные выборы </a:t>
            </a:r>
          </a:p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        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933056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проводятся </a:t>
            </a:r>
            <a:r>
              <a:rPr lang="ru-RU" sz="2000" b="1" dirty="0">
                <a:solidFill>
                  <a:srgbClr val="002060"/>
                </a:solidFill>
              </a:rPr>
              <a:t>в целях избрания депутатов, членов выборного органа местного самоуправления, выборных должностных лиц местного </a:t>
            </a:r>
            <a:r>
              <a:rPr lang="ru-RU" sz="2000" b="1" dirty="0" smtClean="0">
                <a:solidFill>
                  <a:srgbClr val="002060"/>
                </a:solidFill>
              </a:rPr>
              <a:t>самоуправления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8" name="Picture 10" descr="http://www.goodclipart.ru/data_images/e1e/21a/88797.png"/>
          <p:cNvPicPr>
            <a:picLocks noChangeAspect="1" noChangeArrowheads="1"/>
          </p:cNvPicPr>
          <p:nvPr/>
        </p:nvPicPr>
        <p:blipFill>
          <a:blip r:embed="rId3" cstate="print">
            <a:lum bright="-12000" contrast="-3000"/>
          </a:blip>
          <a:srcRect/>
          <a:stretch>
            <a:fillRect/>
          </a:stretch>
        </p:blipFill>
        <p:spPr bwMode="auto">
          <a:xfrm rot="20567173">
            <a:off x="3563888" y="1412776"/>
            <a:ext cx="2281436" cy="2281436"/>
          </a:xfrm>
          <a:prstGeom prst="rect">
            <a:avLst/>
          </a:prstGeom>
          <a:noFill/>
          <a:scene3d>
            <a:camera prst="orthographicFront">
              <a:rot lat="0" lon="9900000" rev="0"/>
            </a:camera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7236296" y="188640"/>
            <a:ext cx="1553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Статья </a:t>
            </a:r>
            <a:r>
              <a:rPr lang="ru-RU" sz="28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23</a:t>
            </a:r>
            <a:endParaRPr lang="ru-RU" sz="2800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30120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на основе всеобщего равного и прямого избирательного права при тайном голосовании</a:t>
            </a:r>
            <a:endParaRPr lang="ru-RU" sz="24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645024"/>
            <a:ext cx="8604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660033"/>
                  </a:solidFill>
                </a:ln>
                <a:solidFill>
                  <a:srgbClr val="341349"/>
                </a:solidFill>
                <a:latin typeface="Arial Narrow" pitchFamily="34" charset="0"/>
              </a:rPr>
              <a:t>по вопросам изменения границ муниципального образования,</a:t>
            </a:r>
          </a:p>
          <a:p>
            <a:pPr algn="ctr"/>
            <a:r>
              <a:rPr lang="ru-RU" sz="2000" b="1" dirty="0" smtClean="0">
                <a:ln>
                  <a:solidFill>
                    <a:srgbClr val="660033"/>
                  </a:solidFill>
                </a:ln>
                <a:solidFill>
                  <a:srgbClr val="341349"/>
                </a:solidFill>
                <a:latin typeface="Arial Narrow" pitchFamily="34" charset="0"/>
              </a:rPr>
              <a:t> преобразования муниципального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80312" y="0"/>
            <a:ext cx="1582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Статья </a:t>
            </a:r>
            <a:r>
              <a:rPr lang="ru-RU" sz="28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24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Ирина\Pictures\shutterstock_75877810.jpg"/>
          <p:cNvPicPr>
            <a:picLocks noChangeAspect="1" noChangeArrowheads="1"/>
          </p:cNvPicPr>
          <p:nvPr/>
        </p:nvPicPr>
        <p:blipFill>
          <a:blip r:embed="rId2" cstate="print"/>
          <a:srcRect l="14173" t="8268" r="16535" b="9449"/>
          <a:stretch>
            <a:fillRect/>
          </a:stretch>
        </p:blipFill>
        <p:spPr bwMode="auto">
          <a:xfrm>
            <a:off x="611560" y="404664"/>
            <a:ext cx="1891231" cy="2245868"/>
          </a:xfrm>
          <a:prstGeom prst="rect">
            <a:avLst/>
          </a:prstGeom>
          <a:noFill/>
        </p:spPr>
      </p:pic>
      <p:pic>
        <p:nvPicPr>
          <p:cNvPr id="1026" name="Picture 2" descr="C:\Users\Ирина\Pictures\mzl.acnubz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1256656" cy="12566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95936" y="404664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Голосование </a:t>
            </a:r>
            <a:endParaRPr lang="ru-RU" sz="40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1124744"/>
            <a:ext cx="63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660033"/>
                  </a:solidFill>
                </a:ln>
                <a:solidFill>
                  <a:srgbClr val="341349"/>
                </a:solidFill>
                <a:latin typeface="Arial Narrow" pitchFamily="34" charset="0"/>
              </a:rPr>
              <a:t>по отзыву депутата, </a:t>
            </a:r>
          </a:p>
          <a:p>
            <a:pPr algn="ctr"/>
            <a:r>
              <a:rPr lang="ru-RU" sz="2000" b="1" dirty="0" smtClean="0">
                <a:ln>
                  <a:solidFill>
                    <a:srgbClr val="660033"/>
                  </a:solidFill>
                </a:ln>
                <a:solidFill>
                  <a:srgbClr val="341349"/>
                </a:solidFill>
                <a:latin typeface="Arial Narrow" pitchFamily="34" charset="0"/>
              </a:rPr>
              <a:t>члена выборного органа местного самоуправления, выборного должностного лица местного самоуправления</a:t>
            </a:r>
            <a:endParaRPr lang="ru-RU" sz="2000" dirty="0">
              <a:ln>
                <a:solidFill>
                  <a:srgbClr val="660033"/>
                </a:solidFill>
              </a:ln>
              <a:solidFill>
                <a:srgbClr val="341349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492896"/>
            <a:ext cx="8748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проводится по инициативе населения на основании конкретных противоправных решений или действий (бездействия),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в случае их подтверждения в судебном порядке 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15719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Согласие населения на изменение границ муниципального образования, преобразование муниципального образования считается полученным, если за указанные изменение, преобразование проголосовало более половины принявших участие в голосовании жителей муниципального образования или части муниципального образования.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436510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проводится на основе всеобщего равного и прямого </a:t>
            </a:r>
          </a:p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избирательного права при тайном голосовании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ятиугольник 15"/>
          <p:cNvSpPr/>
          <p:nvPr/>
        </p:nvSpPr>
        <p:spPr>
          <a:xfrm>
            <a:off x="0" y="980728"/>
            <a:ext cx="2664296" cy="4968552"/>
          </a:xfrm>
          <a:prstGeom prst="homePlate">
            <a:avLst>
              <a:gd name="adj" fmla="val 162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3212976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Сход граждан, осуществляющий полномочия представительного органа муниципального образования, </a:t>
            </a:r>
          </a:p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сход граждан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9704" y="0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Статьи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25.; 25.1. 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fonstola.ru/large/201111/48046.jpg"/>
          <p:cNvPicPr>
            <a:picLocks noChangeAspect="1" noChangeArrowheads="1"/>
          </p:cNvPicPr>
          <p:nvPr/>
        </p:nvPicPr>
        <p:blipFill>
          <a:blip r:embed="rId3" cstate="print"/>
          <a:srcRect l="18064" r="13895"/>
          <a:stretch>
            <a:fillRect/>
          </a:stretch>
        </p:blipFill>
        <p:spPr bwMode="auto">
          <a:xfrm>
            <a:off x="179512" y="980728"/>
            <a:ext cx="2088232" cy="1917280"/>
          </a:xfrm>
          <a:prstGeom prst="rect">
            <a:avLst/>
          </a:prstGeom>
          <a:noFill/>
        </p:spPr>
      </p:pic>
      <p:sp>
        <p:nvSpPr>
          <p:cNvPr id="10" name="Нашивка 9"/>
          <p:cNvSpPr/>
          <p:nvPr/>
        </p:nvSpPr>
        <p:spPr>
          <a:xfrm>
            <a:off x="2699792" y="692696"/>
            <a:ext cx="6444208" cy="936104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проводится в поселениях с численностью жителей, обладающих избирательным правом, не более 100 человек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2699792" y="1772816"/>
            <a:ext cx="6444208" cy="1080120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может проводиться в поселениях с численностью жителей, обладающих избирательным правом, более 100 и не более 300 человек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2771800" y="3068960"/>
            <a:ext cx="6372200" cy="1190600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созывается либо главой муниципального образования самостоятельно либо по инициативе группы жителей поселения численностью не менее 10 человек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2771800" y="5445224"/>
            <a:ext cx="6372200" cy="115212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решения, принятые на сходе граждан, подлежат обязательному исполнению на территории поселения,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официальному опубликованию (обнародованию).</a:t>
            </a:r>
          </a:p>
          <a:p>
            <a:pPr algn="just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2771800" y="4437112"/>
            <a:ext cx="6372200" cy="864096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правомочен при участии в нем более половины жителей поселения, обладающих избирательным правом.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3" grpId="0"/>
      <p:bldP spid="10" grpId="1" animBg="1"/>
      <p:bldP spid="12" grpId="0" animBg="1"/>
      <p:bldP spid="14" grpId="0" animBg="1"/>
      <p:bldP spid="1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xn--55-6kc6aajirbk.xn--p1ai/images/ima/sov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5256583" cy="25922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15616" y="620688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Правотворческая инициатива граждан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2320" y="188640"/>
            <a:ext cx="1737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Статья 26.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861048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Инициативная группа граждан, обладающих избирательным правом в порядке, установленном нормативным правовым актом представительного органа муниципального образования,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имеет право </a:t>
            </a:r>
            <a:r>
              <a:rPr lang="ru-RU" b="1" dirty="0" smtClean="0">
                <a:solidFill>
                  <a:srgbClr val="002060"/>
                </a:solidFill>
              </a:rPr>
              <a:t>внести на рассмотрение проект муниципального правового акта, подлежащего обязательному рассмотрению органом местного самоуправления или должностным лицом местного самоуправления, к компетенции которых относится принятие соответствующего акта, в течение трех месяцев со дня его внесения.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Ирина\Downloads\f1c6241e91e4da122b3a3713596f32d5.jpg"/>
          <p:cNvPicPr>
            <a:picLocks noChangeAspect="1" noChangeArrowheads="1"/>
          </p:cNvPicPr>
          <p:nvPr/>
        </p:nvPicPr>
        <p:blipFill>
          <a:blip r:embed="rId3" cstate="print"/>
          <a:srcRect l="48294"/>
          <a:stretch>
            <a:fillRect/>
          </a:stretch>
        </p:blipFill>
        <p:spPr bwMode="auto">
          <a:xfrm>
            <a:off x="7020272" y="1268760"/>
            <a:ext cx="1362881" cy="1693279"/>
          </a:xfrm>
          <a:prstGeom prst="rect">
            <a:avLst/>
          </a:prstGeom>
          <a:noFill/>
        </p:spPr>
      </p:pic>
      <p:pic>
        <p:nvPicPr>
          <p:cNvPr id="18435" name="Picture 3" descr="C:\Users\Ирина\Downloads\depositphotos_12630975-3d-man-showing-blank-paper-and-pointing-finger-at-it-over-white-background.jpg"/>
          <p:cNvPicPr>
            <a:picLocks noChangeAspect="1" noChangeArrowheads="1"/>
          </p:cNvPicPr>
          <p:nvPr/>
        </p:nvPicPr>
        <p:blipFill>
          <a:blip r:embed="rId4" cstate="print"/>
          <a:srcRect l="30450" t="6459" r="20300" b="4614"/>
          <a:stretch>
            <a:fillRect/>
          </a:stretch>
        </p:blipFill>
        <p:spPr bwMode="auto">
          <a:xfrm>
            <a:off x="6372200" y="1700808"/>
            <a:ext cx="677957" cy="12241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6162" y="188640"/>
            <a:ext cx="1937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Статья 26.1.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268760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Инициативные проекты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564904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Инициативный проект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 – </a:t>
            </a:r>
            <a:r>
              <a:rPr lang="ru-RU" sz="2000" b="1" dirty="0" smtClean="0">
                <a:solidFill>
                  <a:srgbClr val="002060"/>
                </a:solidFill>
              </a:rPr>
              <a:t>предложение граждан, внесённое в установленном порядке </a:t>
            </a:r>
            <a:r>
              <a:rPr lang="ru-RU" sz="2000" b="1" dirty="0" smtClean="0">
                <a:solidFill>
                  <a:srgbClr val="C00000"/>
                </a:solidFill>
              </a:rPr>
              <a:t>в администрацию </a:t>
            </a:r>
            <a:r>
              <a:rPr lang="ru-RU" sz="2000" b="1" dirty="0" smtClean="0">
                <a:solidFill>
                  <a:srgbClr val="002060"/>
                </a:solidFill>
              </a:rPr>
              <a:t>муниципального образования в целях реализации мероприятий, имеющих приоритетное значение для жителей муниципального образования или его части, по решению вопросов местного значения или иных вопросов, право решения которых предоставлено органам местного самоуправления.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013176"/>
            <a:ext cx="82444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Порядок выдвижения, внесения, обсуждения, рассмотрения инициативных проектов, а также проведения их конкурсного отбора устанавливается представительным органом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(сходом граждан) муниципального образования</a:t>
            </a:r>
            <a:r>
              <a:rPr lang="ru-RU" sz="2000" b="1" dirty="0" smtClean="0"/>
              <a:t>.</a:t>
            </a:r>
          </a:p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38916" name="Picture 4" descr="https://ann-sch.lmn.su/images/2020/news/cartoon_me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067944" cy="21166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836712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Территориальное </a:t>
            </a:r>
          </a:p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общественное  самоуправление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08304" y="332656"/>
            <a:ext cx="1759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Статья </a:t>
            </a:r>
            <a:r>
              <a:rPr lang="ru-RU" sz="2800" b="1" dirty="0" smtClean="0">
                <a:solidFill>
                  <a:srgbClr val="002060"/>
                </a:solidFill>
              </a:rPr>
              <a:t>27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7256" y="2276872"/>
            <a:ext cx="66967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самоорганизация граждан по месту их жительства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 части территории поселения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для самостоятельного и под свою ответственность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осуществления собственных инициатив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 вопросам местного значения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7650" name="Picture 2" descr="http://cs7060.vk.me/c621619/v621619602/1641b/YrYiyXIX3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2376264" cy="21346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4293096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осуществляется непосредственно населением</a:t>
            </a:r>
          </a:p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 посредством проведения собраний и конференций граждан,</a:t>
            </a:r>
          </a:p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 а также посредством создания органов </a:t>
            </a:r>
          </a:p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территориального общественного самоуправления (ТОС)</a:t>
            </a:r>
            <a:endParaRPr lang="ru-RU" sz="2000" b="1" dirty="0">
              <a:solidFill>
                <a:srgbClr val="66003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1700808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это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</TotalTime>
  <Words>1405</Words>
  <Application>Microsoft Office PowerPoint</Application>
  <PresentationFormat>Экран (4:3)</PresentationFormat>
  <Paragraphs>229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</cp:lastModifiedBy>
  <cp:revision>160</cp:revision>
  <dcterms:created xsi:type="dcterms:W3CDTF">2015-09-21T07:18:23Z</dcterms:created>
  <dcterms:modified xsi:type="dcterms:W3CDTF">2022-10-24T00:07:37Z</dcterms:modified>
</cp:coreProperties>
</file>